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3806" r:id="rId2"/>
    <p:sldId id="3973" r:id="rId3"/>
    <p:sldId id="3810" r:id="rId4"/>
    <p:sldId id="3907" r:id="rId5"/>
    <p:sldId id="3966" r:id="rId6"/>
    <p:sldId id="3980" r:id="rId7"/>
    <p:sldId id="3974" r:id="rId8"/>
    <p:sldId id="3979" r:id="rId9"/>
    <p:sldId id="3827" r:id="rId10"/>
    <p:sldId id="3964" r:id="rId11"/>
    <p:sldId id="3977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 varScale="1">
        <p:scale>
          <a:sx n="113" d="100"/>
          <a:sy n="113" d="100"/>
        </p:scale>
        <p:origin x="90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7491122" cy="5327650"/>
          </a:xfrm>
        </p:spPr>
        <p:txBody>
          <a:bodyPr>
            <a:normAutofit/>
          </a:bodyPr>
          <a:lstStyle/>
          <a:p>
            <a:r>
              <a:rPr lang="ru-RU" sz="5200" dirty="0"/>
              <a:t>Модель классификации комментариев по работе управляющей</a:t>
            </a:r>
            <a:br>
              <a:rPr lang="ru-RU" sz="5200" dirty="0"/>
            </a:br>
            <a:r>
              <a:rPr lang="ru-RU" sz="5200" dirty="0"/>
              <a:t>компании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1642" y="5331428"/>
            <a:ext cx="3036088" cy="15265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Работу выполнили 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Кочкин Никита</a:t>
            </a:r>
            <a:b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</a:br>
            <a:r>
              <a:rPr lang="ru-RU" sz="2400" dirty="0">
                <a:solidFill>
                  <a:schemeClr val="bg2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Юрченко Владимир 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Заключение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4F45B-20F6-445C-98EC-BF9A6ECAD4F9}"/>
              </a:ext>
            </a:extLst>
          </p:cNvPr>
          <p:cNvSpPr txBox="1"/>
          <p:nvPr/>
        </p:nvSpPr>
        <p:spPr>
          <a:xfrm>
            <a:off x="442914" y="1740543"/>
            <a:ext cx="10456334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Модели успешно предсказывают оценку отзыва.</a:t>
            </a:r>
          </a:p>
          <a:p>
            <a:r>
              <a:rPr lang="ru-RU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Лучше всего себя показала модель </a:t>
            </a:r>
            <a:r>
              <a:rPr lang="en-US" sz="36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 regression</a:t>
            </a:r>
            <a:endParaRPr lang="ru-RU" sz="36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6289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4" y="965363"/>
            <a:ext cx="3912218" cy="48809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3000" dirty="0">
                <a:solidFill>
                  <a:schemeClr val="tx1"/>
                </a:solidFill>
              </a:rPr>
              <a:t>Проделанная работа</a:t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1. Обработаны данные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2. Обучена модель</a:t>
            </a:r>
            <a:br>
              <a:rPr lang="ru-RU" sz="2400" dirty="0">
                <a:solidFill>
                  <a:schemeClr val="tx1"/>
                </a:solidFill>
              </a:rPr>
            </a:br>
            <a:r>
              <a:rPr lang="ru-RU" sz="2400" dirty="0">
                <a:solidFill>
                  <a:schemeClr val="tx1"/>
                </a:solidFill>
              </a:rPr>
              <a:t>3. Опыт от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FE80F-4F62-4486-826F-9A5F5ADBAB8B}"/>
              </a:ext>
            </a:extLst>
          </p:cNvPr>
          <p:cNvSpPr txBox="1"/>
          <p:nvPr/>
        </p:nvSpPr>
        <p:spPr>
          <a:xfrm>
            <a:off x="7507516" y="965363"/>
            <a:ext cx="4592276" cy="3995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Улучшить</a:t>
            </a:r>
          </a:p>
          <a:p>
            <a:pPr marL="457200" marR="0" indent="-45720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В визуализации вывод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категории вместо пятибальной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шкалы 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2. Интеграция 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 модели</a:t>
            </a:r>
          </a:p>
          <a:p>
            <a:pPr marR="0" algn="ctr" defTabSz="1828800" rtl="0" fontAlgn="auto" latinLnBrk="0" hangingPunct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в реальных проекта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х</a:t>
            </a: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AD57C-6B2D-47A8-886E-5354EC988EB3}"/>
              </a:ext>
            </a:extLst>
          </p:cNvPr>
          <p:cNvSpPr txBox="1"/>
          <p:nvPr/>
        </p:nvSpPr>
        <p:spPr>
          <a:xfrm>
            <a:off x="4404786" y="965363"/>
            <a:ext cx="3382427" cy="29495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сделали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Красивую визуализвцию</a:t>
            </a: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Не получили модель лучшими метриками</a:t>
            </a:r>
          </a:p>
        </p:txBody>
      </p:sp>
    </p:spTree>
    <p:extLst>
      <p:ext uri="{BB962C8B-B14F-4D97-AF65-F5344CB8AC3E}">
        <p14:creationId xmlns:p14="http://schemas.microsoft.com/office/powerpoint/2010/main" val="21010127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2680758"/>
            <a:ext cx="11198753" cy="3593042"/>
          </a:xfrm>
        </p:spPr>
        <p:txBody>
          <a:bodyPr/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</a:rPr>
              <a:t>Задачи проекта: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Анализировать отзывы клиентов (качество, скорость работы, компетентность).</a:t>
            </a:r>
            <a:endParaRPr lang="ru-RU" sz="24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Оценивать удовлетворённость клиентов.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Быстро выявлять неудовлетворённых клиентов.</a:t>
            </a:r>
          </a:p>
          <a:p>
            <a:endParaRPr lang="ru-RU" sz="24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005B1-48B9-4FAC-AA5F-699AD466FBF8}"/>
              </a:ext>
            </a:extLst>
          </p:cNvPr>
          <p:cNvSpPr txBox="1"/>
          <p:nvPr/>
        </p:nvSpPr>
        <p:spPr>
          <a:xfrm>
            <a:off x="442914" y="1255772"/>
            <a:ext cx="1007006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 данной работе мы решаем задачу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многоклассовой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  <a:r>
              <a:rPr lang="ru-RU" sz="2400" dirty="0" err="1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многометочной</a:t>
            </a:r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 </a:t>
            </a:r>
          </a:p>
          <a:p>
            <a:r>
              <a:rPr lang="ru-RU" sz="24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классификации текстовых отзывов.</a:t>
            </a:r>
          </a:p>
        </p:txBody>
      </p:sp>
    </p:spTree>
    <p:extLst>
      <p:ext uri="{BB962C8B-B14F-4D97-AF65-F5344CB8AC3E}">
        <p14:creationId xmlns:p14="http://schemas.microsoft.com/office/powerpoint/2010/main" val="35982528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Работа с данными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692112"/>
            <a:ext cx="11181819" cy="4952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Разметили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пропуски после разметки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Удалили колонки не имеющие полезных данных для 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CoFo Sans Medium" panose="020B0604020202020204" charset="-52"/>
                <a:ea typeface="CoFo Sans Medium" panose="020B0604020202020204" charset="-52"/>
              </a:rPr>
              <a:t>Объединили некоторые категории после анализа их количества  </a:t>
            </a: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Выбор модели</a:t>
            </a:r>
            <a:endParaRPr lang="ru-RU" sz="3200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326091"/>
            <a:ext cx="10267419" cy="3906309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Мы попробовали различные модели и выбрали лучших претендентов</a:t>
            </a:r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: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>
              <a:spcBef>
                <a:spcPts val="1800"/>
              </a:spcBef>
            </a:pPr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+mn-lt"/>
              </a:rPr>
              <a:t>	</a:t>
            </a:r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Random Forest</a:t>
            </a:r>
            <a:endParaRPr lang="en-US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>
              <a:spcBef>
                <a:spcPts val="1800"/>
              </a:spcBef>
            </a:pPr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	Logistic regression</a:t>
            </a: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  <a:p>
            <a:pPr>
              <a:spcBef>
                <a:spcPts val="1800"/>
              </a:spcBef>
            </a:pPr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	Support Vector Machine</a:t>
            </a:r>
          </a:p>
          <a:p>
            <a:pPr>
              <a:spcBef>
                <a:spcPts val="1800"/>
              </a:spcBef>
            </a:pPr>
            <a:endParaRPr lang="ru-RU" sz="3200" dirty="0">
              <a:latin typeface="CoFo Sans Medium" panose="020B0604020202020204" charset="-52"/>
              <a:ea typeface="CoFo Sans Medium" panose="020B0604020202020204" charset="-5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42914" y="117476"/>
            <a:ext cx="11302400" cy="647700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Выбранные классы для классификации 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5E4A4-FE36-4533-9F84-32510D442896}"/>
              </a:ext>
            </a:extLst>
          </p:cNvPr>
          <p:cNvSpPr txBox="1"/>
          <p:nvPr/>
        </p:nvSpPr>
        <p:spPr>
          <a:xfrm>
            <a:off x="442914" y="441326"/>
            <a:ext cx="5864753" cy="59195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Вопрос решён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Нравится скорость выполнения заявки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Нравится качество работы сотрудников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Нравится скорость отработки заявок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удовлетворён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Понравилось выполнение заявки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Не понравилось качество</a:t>
            </a:r>
          </a:p>
        </p:txBody>
      </p:sp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Logistic Regression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EAB5D-F313-4B71-B671-B6CB26C851CE}"/>
              </a:ext>
            </a:extLst>
          </p:cNvPr>
          <p:cNvSpPr txBox="1"/>
          <p:nvPr/>
        </p:nvSpPr>
        <p:spPr>
          <a:xfrm>
            <a:off x="442914" y="1089026"/>
            <a:ext cx="1157128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Простой и интерпретируемый алгоритм для классификации, который предсказывает вероятность принадлежности к классам. Особенно хорошо работает с линейными и текстовыми признаками.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509A5-A1F7-45D4-86D5-7FE0248C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49" y="3429000"/>
            <a:ext cx="6190730" cy="20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857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Random Forest</a:t>
            </a:r>
            <a:endParaRPr lang="ru-RU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7065B-7B1C-42BB-AC96-947E911E1E05}"/>
              </a:ext>
            </a:extLst>
          </p:cNvPr>
          <p:cNvSpPr txBox="1"/>
          <p:nvPr/>
        </p:nvSpPr>
        <p:spPr>
          <a:xfrm>
            <a:off x="442914" y="1089026"/>
            <a:ext cx="11057466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rgbClr val="000000"/>
                </a:solidFill>
                <a:latin typeface="CoFo Sans Medium" panose="020B0604020202020204" charset="-52"/>
                <a:ea typeface="CoFo Sans Medium" panose="020B0604020202020204" charset="-52"/>
                <a:sym typeface="CoFo Sans"/>
              </a:rPr>
              <a:t>Ансамблевый метод, который объединяет множество решающих деревьев для более точного и устойчивого предсказания. Хорошо работает с разнородными данными и снижает риск переобучения.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25D8B-13B9-41CD-8BCC-208A7558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67" y="3429000"/>
            <a:ext cx="5862356" cy="201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35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oFo Sans Medium" panose="020B0604020202020204" charset="-52"/>
                <a:ea typeface="CoFo Sans Medium" panose="020B0604020202020204" charset="-52"/>
                <a:cs typeface="Calibri"/>
              </a:rPr>
              <a:t>Support Vector Machine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E3BF0-0EFD-4863-9588-F4414FE02B28}"/>
              </a:ext>
            </a:extLst>
          </p:cNvPr>
          <p:cNvSpPr txBox="1"/>
          <p:nvPr/>
        </p:nvSpPr>
        <p:spPr>
          <a:xfrm>
            <a:off x="442914" y="996027"/>
            <a:ext cx="11232619" cy="2236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Э</a:t>
            </a:r>
            <a:r>
              <a:rPr lang="ru-RU" sz="2400" b="0" i="0" dirty="0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то мощный алгоритм машинного обучения, используемый для задач </a:t>
            </a:r>
            <a:r>
              <a:rPr lang="ru-RU" sz="2400" b="1" i="0" dirty="0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классификации</a:t>
            </a:r>
            <a:r>
              <a:rPr lang="ru-RU" sz="2400" b="0" i="0" dirty="0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 и </a:t>
            </a:r>
            <a:r>
              <a:rPr lang="ru-RU" sz="2400" b="1" i="0" dirty="0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регрессии</a:t>
            </a:r>
            <a:r>
              <a:rPr lang="ru-RU" sz="2400" b="0" i="0" dirty="0">
                <a:solidFill>
                  <a:schemeClr val="accent6"/>
                </a:solidFill>
                <a:effectLst/>
                <a:latin typeface="CoFo Sans Medium" panose="020B0604020202020204" charset="-52"/>
                <a:ea typeface="CoFo Sans Medium" panose="020B0604020202020204" charset="-52"/>
              </a:rPr>
              <a:t>. SVM особенно эффективен в случаях с небольшими, но сложными наборами данных, где важно учитывать нелинейные зависимости.</a:t>
            </a:r>
            <a:b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</a:b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CoFo Sans Medium" panose="020B0604020202020204" charset="-52"/>
              <a:ea typeface="CoFo Sans Medium" panose="020B0604020202020204" charset="-52"/>
              <a:sym typeface="CoFo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A7013-8218-4725-ADFF-F36BD73E5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32" y="3445637"/>
            <a:ext cx="5766812" cy="19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19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041B-5639-8C8F-853A-86BF838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Визуализация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766C9E-47AC-2E2B-BF9C-F52827D4F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736724"/>
            <a:ext cx="3636961" cy="4679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Введите ваш комментарий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Получите результат в виде пятибальной шкалы оценивания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Для выхода используйте команду «</a:t>
            </a:r>
            <a:r>
              <a:rPr lang="en-US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exit</a:t>
            </a:r>
            <a:r>
              <a:rPr lang="ru-RU" sz="24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»</a:t>
            </a:r>
            <a:endParaRPr lang="en-US" sz="24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1E107-294C-454E-A7DB-DF7647D6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639" y="765176"/>
            <a:ext cx="6920975" cy="44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021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8009</TotalTime>
  <Words>286</Words>
  <Application>Microsoft Office PowerPoint</Application>
  <PresentationFormat>Widescreen</PresentationFormat>
  <Paragraphs>52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CoFo Sans Medium</vt:lpstr>
      <vt:lpstr>CoFo Sans</vt:lpstr>
      <vt:lpstr>Тема1</vt:lpstr>
      <vt:lpstr>Модель классификации комментариев по работе управляющей компании</vt:lpstr>
      <vt:lpstr>Введение</vt:lpstr>
      <vt:lpstr>Работа с данными</vt:lpstr>
      <vt:lpstr>Выбор модели</vt:lpstr>
      <vt:lpstr>Выбранные классы для классификации </vt:lpstr>
      <vt:lpstr>Logistic Regression</vt:lpstr>
      <vt:lpstr>Random Forest</vt:lpstr>
      <vt:lpstr>Support Vector Machine</vt:lpstr>
      <vt:lpstr>Визуализация</vt:lpstr>
      <vt:lpstr>Заключение</vt:lpstr>
      <vt:lpstr>Проделанная работа 1. Обработаны данные 2. Обучена модель 3. Опыт от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Никита Кочкин</cp:lastModifiedBy>
  <cp:revision>996</cp:revision>
  <dcterms:created xsi:type="dcterms:W3CDTF">2022-08-25T11:16:35Z</dcterms:created>
  <dcterms:modified xsi:type="dcterms:W3CDTF">2025-05-19T17:59:08Z</dcterms:modified>
</cp:coreProperties>
</file>